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4"/>
  </p:notesMasterIdLst>
  <p:sldIdLst>
    <p:sldId id="257" r:id="rId3"/>
    <p:sldId id="299" r:id="rId4"/>
    <p:sldId id="357" r:id="rId5"/>
    <p:sldId id="293" r:id="rId6"/>
    <p:sldId id="294" r:id="rId7"/>
    <p:sldId id="295" r:id="rId8"/>
    <p:sldId id="296" r:id="rId9"/>
    <p:sldId id="298" r:id="rId10"/>
    <p:sldId id="297" r:id="rId11"/>
    <p:sldId id="343" r:id="rId12"/>
    <p:sldId id="301" r:id="rId13"/>
    <p:sldId id="300" r:id="rId14"/>
    <p:sldId id="258" r:id="rId15"/>
    <p:sldId id="259" r:id="rId16"/>
    <p:sldId id="260" r:id="rId17"/>
    <p:sldId id="261" r:id="rId18"/>
    <p:sldId id="263" r:id="rId19"/>
    <p:sldId id="264" r:id="rId20"/>
    <p:sldId id="309" r:id="rId21"/>
    <p:sldId id="312" r:id="rId22"/>
    <p:sldId id="356" r:id="rId23"/>
    <p:sldId id="355" r:id="rId24"/>
    <p:sldId id="313" r:id="rId25"/>
    <p:sldId id="311" r:id="rId26"/>
    <p:sldId id="315" r:id="rId27"/>
    <p:sldId id="316" r:id="rId28"/>
    <p:sldId id="317" r:id="rId29"/>
    <p:sldId id="318" r:id="rId30"/>
    <p:sldId id="319" r:id="rId31"/>
    <p:sldId id="320" r:id="rId32"/>
    <p:sldId id="307" r:id="rId33"/>
    <p:sldId id="302" r:id="rId34"/>
    <p:sldId id="303" r:id="rId35"/>
    <p:sldId id="304" r:id="rId36"/>
    <p:sldId id="321" r:id="rId37"/>
    <p:sldId id="322" r:id="rId38"/>
    <p:sldId id="324" r:id="rId39"/>
    <p:sldId id="331" r:id="rId40"/>
    <p:sldId id="323" r:id="rId41"/>
    <p:sldId id="325" r:id="rId42"/>
    <p:sldId id="332" r:id="rId43"/>
    <p:sldId id="326" r:id="rId44"/>
    <p:sldId id="327" r:id="rId45"/>
    <p:sldId id="329" r:id="rId46"/>
    <p:sldId id="328" r:id="rId47"/>
    <p:sldId id="333" r:id="rId48"/>
    <p:sldId id="330" r:id="rId49"/>
    <p:sldId id="305" r:id="rId50"/>
    <p:sldId id="306" r:id="rId51"/>
    <p:sldId id="308" r:id="rId52"/>
    <p:sldId id="310" r:id="rId53"/>
    <p:sldId id="344" r:id="rId54"/>
    <p:sldId id="289" r:id="rId55"/>
    <p:sldId id="348" r:id="rId56"/>
    <p:sldId id="349" r:id="rId57"/>
    <p:sldId id="346" r:id="rId58"/>
    <p:sldId id="350" r:id="rId59"/>
    <p:sldId id="358" r:id="rId60"/>
    <p:sldId id="351" r:id="rId61"/>
    <p:sldId id="353" r:id="rId62"/>
    <p:sldId id="352" r:id="rId63"/>
    <p:sldId id="354" r:id="rId64"/>
    <p:sldId id="347" r:id="rId65"/>
    <p:sldId id="334" r:id="rId66"/>
    <p:sldId id="335" r:id="rId67"/>
    <p:sldId id="336" r:id="rId68"/>
    <p:sldId id="337" r:id="rId69"/>
    <p:sldId id="338" r:id="rId70"/>
    <p:sldId id="340" r:id="rId71"/>
    <p:sldId id="341" r:id="rId72"/>
    <p:sldId id="31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  <a:srgbClr val="942092"/>
    <a:srgbClr val="D49D7A"/>
    <a:srgbClr val="4371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56"/>
    <p:restoredTop sz="94617"/>
  </p:normalViewPr>
  <p:slideViewPr>
    <p:cSldViewPr snapToGrid="0" snapToObjects="1">
      <p:cViewPr varScale="1">
        <p:scale>
          <a:sx n="93" d="100"/>
          <a:sy n="93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F802D-025C-2349-A429-9409680BD4AB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D439A-4D25-AD4F-9DA2-F62258E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61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are objects!</a:t>
            </a:r>
            <a:r>
              <a:rPr lang="en-US" baseline="0" dirty="0"/>
              <a:t> (as are arrays within arrays)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46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54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1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1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6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11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21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my favorite things about programming is that we are all equal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infront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0" i="1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Eclispe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Eclipse does not care your ethnicity, gender, orientation.</a:t>
            </a:r>
          </a:p>
          <a:p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theme is part of the essence of CS106A.</a:t>
            </a:r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night Oprah talked about the new day that is on the horizon! CS too is having a new day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 is very exciting future for the phenomenal women and men sitting in this classroom.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0C917-C062-F348-A2C6-E8664B36A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82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6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4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8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[0,</a:t>
            </a:r>
            <a:r>
              <a:rPr lang="en-US" baseline="0" dirty="0"/>
              <a:t> 1, 3]</a:t>
            </a:r>
          </a:p>
          <a:p>
            <a:r>
              <a:rPr lang="en-US" baseline="0" dirty="0"/>
              <a:t>[3, 4, 5]</a:t>
            </a:r>
          </a:p>
          <a:p>
            <a:endParaRPr lang="en-US" baseline="0" dirty="0"/>
          </a:p>
          <a:p>
            <a:r>
              <a:rPr lang="en-US" baseline="0" dirty="0"/>
              <a:t>8 never returned!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6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[0,</a:t>
            </a:r>
            <a:r>
              <a:rPr lang="en-US" baseline="0" dirty="0"/>
              <a:t> 1, 3]</a:t>
            </a:r>
          </a:p>
          <a:p>
            <a:r>
              <a:rPr lang="en-US" baseline="0" dirty="0"/>
              <a:t>[3, 8, 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57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He looks like an old </a:t>
            </a:r>
            <a:r>
              <a:rPr lang="en-US" dirty="0" err="1"/>
              <a:t>machintosh</a:t>
            </a:r>
            <a:r>
              <a:rPr lang="en-US" dirty="0"/>
              <a:t> machine.</a:t>
            </a:r>
          </a:p>
          <a:p>
            <a:r>
              <a:rPr lang="en-US" dirty="0" err="1"/>
              <a:t>Hes</a:t>
            </a:r>
            <a:r>
              <a:rPr lang="en-US" dirty="0"/>
              <a:t> got legs… one sticks out the back. That</a:t>
            </a:r>
            <a:r>
              <a:rPr lang="fr-FR" dirty="0"/>
              <a:t>’</a:t>
            </a:r>
            <a:r>
              <a:rPr lang="en-US" dirty="0"/>
              <a:t>s just the way it is.</a:t>
            </a:r>
          </a:p>
        </p:txBody>
      </p:sp>
    </p:spTree>
    <p:extLst>
      <p:ext uri="{BB962C8B-B14F-4D97-AF65-F5344CB8AC3E}">
        <p14:creationId xmlns:p14="http://schemas.microsoft.com/office/powerpoint/2010/main" val="2746171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5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3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5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41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61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20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37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4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0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26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02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77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9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5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18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0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8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5F24B-8F50-1843-8046-3DE3E520683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75871-79E3-2746-9683-1953B4C22460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9700" y="5920797"/>
            <a:ext cx="1210736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3817299" y="6488668"/>
            <a:ext cx="341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sz="18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91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Relationship Id="rId9" Type="http://schemas.openxmlformats.org/officeDocument/2006/relationships/image" Target="../media/image44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EBDEE-344F-F546-A20A-8C781C2C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1471"/>
            <a:ext cx="12192000" cy="7620000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4" descr="C:\Users\Chris\University\Teaching\cs221\WWW\slides\img\stanford.png">
            <a:extLst>
              <a:ext uri="{FF2B5EF4-FFF2-40B4-BE49-F238E27FC236}">
                <a16:creationId xmlns:a16="http://schemas.microsoft.com/office/drawing/2014/main" id="{EC8C4932-0D94-C343-A3C1-DE3E1F99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C068912-D4AF-A24A-A879-EBAA3622A27C}"/>
              </a:ext>
            </a:extLst>
          </p:cNvPr>
          <p:cNvSpPr txBox="1">
            <a:spLocks noChangeArrowheads="1"/>
          </p:cNvSpPr>
          <p:nvPr/>
        </p:nvSpPr>
        <p:spPr>
          <a:xfrm>
            <a:off x="2486891" y="4114798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Overview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23047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1128"/>
            <a:ext cx="10515600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x-none" dirty="0">
                <a:latin typeface="Consolas" charset="0"/>
              </a:rPr>
              <a:t>String </a:t>
            </a:r>
            <a:r>
              <a:rPr lang="en-US" altLang="x-none" dirty="0" err="1">
                <a:latin typeface="Consolas" charset="0"/>
              </a:rPr>
              <a:t>str</a:t>
            </a:r>
            <a:r>
              <a:rPr lang="en-US" altLang="x-none" dirty="0">
                <a:latin typeface="Consolas" charset="0"/>
              </a:rPr>
              <a:t> = “cs106a”;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DA2A1C7-7F56-B347-85D2-5754672DA77B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Strings under the hood are 1D Array of chars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3AD642-9C2C-CC41-BF75-7B07CC065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59194"/>
              </p:ext>
            </p:extLst>
          </p:nvPr>
        </p:nvGraphicFramePr>
        <p:xfrm>
          <a:off x="2170545" y="2867890"/>
          <a:ext cx="6987312" cy="1080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552">
                  <a:extLst>
                    <a:ext uri="{9D8B030D-6E8A-4147-A177-3AD203B41FA5}">
                      <a16:colId xmlns:a16="http://schemas.microsoft.com/office/drawing/2014/main" val="3967096182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4280652814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403729602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3573478141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2821238087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192356580"/>
                    </a:ext>
                  </a:extLst>
                </a:gridCol>
              </a:tblGrid>
              <a:tr h="1080654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‘c’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‘s’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‘1’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‘0’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‘6’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‘a’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3812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AF633C-9B20-8D4B-8571-4E298E31AFAB}"/>
              </a:ext>
            </a:extLst>
          </p:cNvPr>
          <p:cNvSpPr txBox="1"/>
          <p:nvPr/>
        </p:nvSpPr>
        <p:spPr>
          <a:xfrm>
            <a:off x="2563092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D4188-DF07-6D45-B605-AF6350D92F96}"/>
              </a:ext>
            </a:extLst>
          </p:cNvPr>
          <p:cNvSpPr txBox="1"/>
          <p:nvPr/>
        </p:nvSpPr>
        <p:spPr>
          <a:xfrm>
            <a:off x="3713019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F768C-5D2D-824D-A824-F9D8398ED24A}"/>
              </a:ext>
            </a:extLst>
          </p:cNvPr>
          <p:cNvSpPr txBox="1"/>
          <p:nvPr/>
        </p:nvSpPr>
        <p:spPr>
          <a:xfrm>
            <a:off x="4904510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D64AD-FB58-1E40-991D-2E87705CC4B0}"/>
              </a:ext>
            </a:extLst>
          </p:cNvPr>
          <p:cNvSpPr txBox="1"/>
          <p:nvPr/>
        </p:nvSpPr>
        <p:spPr>
          <a:xfrm>
            <a:off x="6068292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A0525-0F21-344F-BCFC-85F2C22A3C31}"/>
              </a:ext>
            </a:extLst>
          </p:cNvPr>
          <p:cNvSpPr txBox="1"/>
          <p:nvPr/>
        </p:nvSpPr>
        <p:spPr>
          <a:xfrm>
            <a:off x="7218220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2330A-A9B2-FE41-941E-6749F7F3B4E4}"/>
              </a:ext>
            </a:extLst>
          </p:cNvPr>
          <p:cNvSpPr txBox="1"/>
          <p:nvPr/>
        </p:nvSpPr>
        <p:spPr>
          <a:xfrm>
            <a:off x="8451275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4311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1128"/>
            <a:ext cx="10515600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[][] a = new 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[3][4];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90636"/>
              </p:ext>
            </p:extLst>
          </p:nvPr>
        </p:nvGraphicFramePr>
        <p:xfrm>
          <a:off x="2346960" y="1846529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44691"/>
              </p:ext>
            </p:extLst>
          </p:nvPr>
        </p:nvGraphicFramePr>
        <p:xfrm>
          <a:off x="2523744" y="2005024"/>
          <a:ext cx="7656576" cy="1004824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77701"/>
              </p:ext>
            </p:extLst>
          </p:nvPr>
        </p:nvGraphicFramePr>
        <p:xfrm>
          <a:off x="2523744" y="3377132"/>
          <a:ext cx="7656576" cy="1004824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7103"/>
              </p:ext>
            </p:extLst>
          </p:nvPr>
        </p:nvGraphicFramePr>
        <p:xfrm>
          <a:off x="2523744" y="4744161"/>
          <a:ext cx="7656576" cy="1004824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kstSylinder 9"/>
          <p:cNvSpPr txBox="1"/>
          <p:nvPr/>
        </p:nvSpPr>
        <p:spPr>
          <a:xfrm rot="16200000">
            <a:off x="429397" y="3538610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/>
              <a:t>Outer </a:t>
            </a:r>
            <a:r>
              <a:rPr lang="nb-NO" sz="4000" dirty="0" err="1"/>
              <a:t>array</a:t>
            </a:r>
            <a:endParaRPr lang="nb-NO" sz="4000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DA2A1C7-7F56-B347-85D2-5754672DA77B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2D Arrays = Array of Arrays</a:t>
            </a:r>
          </a:p>
        </p:txBody>
      </p:sp>
    </p:spTree>
    <p:extLst>
      <p:ext uri="{BB962C8B-B14F-4D97-AF65-F5344CB8AC3E}">
        <p14:creationId xmlns:p14="http://schemas.microsoft.com/office/powerpoint/2010/main" val="19834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12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881743"/>
            <a:ext cx="4392385" cy="738664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Tracing</a:t>
            </a:r>
          </a:p>
        </p:txBody>
      </p:sp>
    </p:spTree>
    <p:extLst>
      <p:ext uri="{BB962C8B-B14F-4D97-AF65-F5344CB8AC3E}">
        <p14:creationId xmlns:p14="http://schemas.microsoft.com/office/powerpoint/2010/main" val="151123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b="1" dirty="0"/>
              <a:t>Primitives: </a:t>
            </a:r>
            <a:r>
              <a:rPr lang="en-US" sz="3600" dirty="0" err="1"/>
              <a:t>int</a:t>
            </a:r>
            <a:r>
              <a:rPr lang="en-US" sz="3600" dirty="0"/>
              <a:t>, double, </a:t>
            </a:r>
            <a:r>
              <a:rPr lang="en-US" sz="3600" dirty="0" err="1"/>
              <a:t>boolean</a:t>
            </a:r>
            <a:r>
              <a:rPr lang="en-US" sz="3600" dirty="0"/>
              <a:t>, char,</a:t>
            </a:r>
            <a:r>
              <a:rPr lang="mr-IN" sz="3600" dirty="0"/>
              <a:t>…</a:t>
            </a:r>
            <a:endParaRPr lang="en-US" sz="3600" dirty="0"/>
          </a:p>
          <a:p>
            <a:r>
              <a:rPr lang="en-US" sz="3600" b="1" dirty="0"/>
              <a:t>Objects</a:t>
            </a:r>
            <a:r>
              <a:rPr lang="en-US" sz="3600" dirty="0"/>
              <a:t>: </a:t>
            </a:r>
            <a:r>
              <a:rPr lang="en-US" sz="3600" dirty="0" err="1"/>
              <a:t>GRect</a:t>
            </a:r>
            <a:r>
              <a:rPr lang="en-US" sz="3600" dirty="0"/>
              <a:t>, </a:t>
            </a:r>
            <a:r>
              <a:rPr lang="en-US" sz="3600" dirty="0" err="1"/>
              <a:t>GOval</a:t>
            </a:r>
            <a:r>
              <a:rPr lang="en-US" sz="3600" dirty="0"/>
              <a:t>, </a:t>
            </a:r>
            <a:r>
              <a:rPr lang="en-US" sz="3600" dirty="0" err="1"/>
              <a:t>GLine</a:t>
            </a:r>
            <a:r>
              <a:rPr lang="en-US" sz="3600" dirty="0"/>
              <a:t>, </a:t>
            </a:r>
            <a:r>
              <a:rPr lang="en-US" sz="3600" dirty="0" err="1"/>
              <a:t>int</a:t>
            </a:r>
            <a:r>
              <a:rPr lang="en-US" sz="3600" dirty="0"/>
              <a:t>[], </a:t>
            </a:r>
            <a:r>
              <a:rPr lang="mr-IN" sz="3600" dirty="0"/>
              <a:t>…</a:t>
            </a:r>
            <a:r>
              <a:rPr lang="en-US" sz="3600" dirty="0"/>
              <a:t> (anything with </a:t>
            </a:r>
            <a:r>
              <a:rPr lang="en-US" sz="3600" b="1" dirty="0"/>
              <a:t>new</a:t>
            </a:r>
            <a:r>
              <a:rPr lang="en-US" sz="3600" dirty="0"/>
              <a:t>, and that you call methods on)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Primitives </a:t>
            </a:r>
            <a:r>
              <a:rPr lang="en-US" sz="5071" dirty="0">
                <a:latin typeface="Calibri"/>
                <a:cs typeface="Calibri"/>
              </a:rPr>
              <a:t>and Objects</a:t>
            </a:r>
          </a:p>
        </p:txBody>
      </p:sp>
    </p:spTree>
    <p:extLst>
      <p:ext uri="{BB962C8B-B14F-4D97-AF65-F5344CB8AC3E}">
        <p14:creationId xmlns:p14="http://schemas.microsoft.com/office/powerpoint/2010/main" val="62255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b="1" dirty="0"/>
              <a:t>When passing parameters, make a copy of whatever is on the stack.</a:t>
            </a:r>
            <a:endParaRPr lang="en-US" sz="3600" dirty="0"/>
          </a:p>
          <a:p>
            <a:r>
              <a:rPr lang="en-US" sz="3600" b="1" dirty="0"/>
              <a:t>Primitives:</a:t>
            </a:r>
            <a:r>
              <a:rPr lang="en-US" sz="3600" dirty="0"/>
              <a:t> the </a:t>
            </a:r>
            <a:r>
              <a:rPr lang="en-US" sz="3600" i="1" dirty="0"/>
              <a:t>actual value </a:t>
            </a:r>
            <a:r>
              <a:rPr lang="en-US" sz="3600" dirty="0"/>
              <a:t>is on the stack (pass by value)</a:t>
            </a:r>
          </a:p>
          <a:p>
            <a:r>
              <a:rPr lang="en-US" sz="3600" b="1" dirty="0"/>
              <a:t>Objects:</a:t>
            </a:r>
            <a:r>
              <a:rPr lang="en-US" sz="3600" dirty="0"/>
              <a:t> a </a:t>
            </a:r>
            <a:r>
              <a:rPr lang="en-US" sz="3600" i="1" dirty="0"/>
              <a:t>memory address</a:t>
            </a:r>
            <a:r>
              <a:rPr lang="en-US" sz="3600" dirty="0"/>
              <a:t> where the information lives is on the stack. (pass by reference)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Parameters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924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15</a:t>
            </a:fld>
            <a:endParaRPr lang="en-US"/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addTwo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 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x is still 2!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addTwo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y +=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Parameters</a:t>
            </a:r>
            <a:r>
              <a:rPr lang="en-US" sz="5071">
                <a:latin typeface="Calibri"/>
                <a:cs typeface="Calibri"/>
              </a:rPr>
              <a:t>: Primitives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344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16</a:t>
            </a:fld>
            <a:endParaRPr lang="en-US"/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(0,0,50,50);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fillBlue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 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is blue!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fillBlue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Parameters</a:t>
            </a:r>
            <a:r>
              <a:rPr lang="en-US" sz="5071">
                <a:latin typeface="Calibri"/>
                <a:cs typeface="Calibri"/>
              </a:rPr>
              <a:t>: Objects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95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79671" y="174883"/>
          <a:ext cx="3201987" cy="16824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7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79671" y="1857375"/>
            <a:ext cx="32019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Input to </a:t>
            </a:r>
            <a:r>
              <a:rPr lang="en-US" sz="2600" b="1" dirty="0"/>
              <a:t>mystery()</a:t>
            </a:r>
            <a:endParaRPr lang="en-US" sz="2600" dirty="0"/>
          </a:p>
          <a:p>
            <a:pPr algn="ctr"/>
            <a:r>
              <a:rPr lang="en-US" sz="2600" dirty="0"/>
              <a:t>What is </a:t>
            </a:r>
            <a:r>
              <a:rPr lang="en-US" sz="2600" b="1" dirty="0" err="1"/>
              <a:t>arr</a:t>
            </a:r>
            <a:r>
              <a:rPr lang="en-US" sz="2600" dirty="0"/>
              <a:t> after?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58375" y="5771575"/>
            <a:ext cx="212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/>
              <a:t>Take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99" y="484155"/>
            <a:ext cx="7449458" cy="580381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FFA121-8C13-A449-9302-77F9A9839F14}"/>
              </a:ext>
            </a:extLst>
          </p:cNvPr>
          <p:cNvCxnSpPr/>
          <p:nvPr/>
        </p:nvCxnSpPr>
        <p:spPr>
          <a:xfrm>
            <a:off x="5830645" y="3087445"/>
            <a:ext cx="0" cy="139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9BAB83-93F8-3540-AE5F-E54BFCFE1E4D}"/>
              </a:ext>
            </a:extLst>
          </p:cNvPr>
          <p:cNvSpPr txBox="1"/>
          <p:nvPr/>
        </p:nvSpPr>
        <p:spPr>
          <a:xfrm>
            <a:off x="6192981" y="2286000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MINUS ONE</a:t>
            </a:r>
          </a:p>
        </p:txBody>
      </p:sp>
    </p:spTree>
    <p:extLst>
      <p:ext uri="{BB962C8B-B14F-4D97-AF65-F5344CB8AC3E}">
        <p14:creationId xmlns:p14="http://schemas.microsoft.com/office/powerpoint/2010/main" val="211967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779671" y="174883"/>
          <a:ext cx="3201987" cy="16824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7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79671" y="1857375"/>
            <a:ext cx="32019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Input to </a:t>
            </a:r>
            <a:r>
              <a:rPr lang="en-US" sz="2600" b="1" dirty="0"/>
              <a:t>mystery()</a:t>
            </a:r>
            <a:endParaRPr lang="en-US" sz="2600" dirty="0"/>
          </a:p>
          <a:p>
            <a:pPr algn="ctr"/>
            <a:r>
              <a:rPr lang="en-US" sz="2600" dirty="0"/>
              <a:t>What is </a:t>
            </a:r>
            <a:r>
              <a:rPr lang="en-US" sz="2600" b="1" dirty="0" err="1"/>
              <a:t>arr</a:t>
            </a:r>
            <a:r>
              <a:rPr lang="en-US" sz="2600" dirty="0"/>
              <a:t> after?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375" y="5771575"/>
            <a:ext cx="212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/>
              <a:t>Take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13" y="393700"/>
            <a:ext cx="7721601" cy="60139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8B39F5-320B-3743-812A-E90529FBBB3B}"/>
              </a:ext>
            </a:extLst>
          </p:cNvPr>
          <p:cNvCxnSpPr/>
          <p:nvPr/>
        </p:nvCxnSpPr>
        <p:spPr>
          <a:xfrm>
            <a:off x="5895193" y="3065929"/>
            <a:ext cx="0" cy="139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464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19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881743"/>
            <a:ext cx="4392385" cy="738664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2D Arrays</a:t>
            </a:r>
          </a:p>
        </p:txBody>
      </p:sp>
    </p:spTree>
    <p:extLst>
      <p:ext uri="{BB962C8B-B14F-4D97-AF65-F5344CB8AC3E}">
        <p14:creationId xmlns:p14="http://schemas.microsoft.com/office/powerpoint/2010/main" val="257736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409989"/>
            <a:ext cx="10515600" cy="4351338"/>
          </a:xfrm>
        </p:spPr>
        <p:txBody>
          <a:bodyPr/>
          <a:lstStyle/>
          <a:p>
            <a:r>
              <a:rPr lang="en-US" sz="3600" dirty="0"/>
              <a:t>Announcements/Exam logistics</a:t>
            </a:r>
          </a:p>
          <a:p>
            <a:r>
              <a:rPr lang="en-US" sz="3600" dirty="0"/>
              <a:t>Overview</a:t>
            </a:r>
          </a:p>
          <a:p>
            <a:r>
              <a:rPr lang="en-US" sz="3600" dirty="0"/>
              <a:t>Tracing</a:t>
            </a:r>
          </a:p>
          <a:p>
            <a:r>
              <a:rPr lang="en-US" sz="3600" dirty="0"/>
              <a:t>1D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 err="1"/>
              <a:t>ArrayList</a:t>
            </a:r>
            <a:endParaRPr lang="en-US" sz="3600" dirty="0"/>
          </a:p>
          <a:p>
            <a:r>
              <a:rPr lang="en-US" sz="3600" dirty="0"/>
              <a:t>Montage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C6E33F2-346B-3E43-9621-0A97732BC939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Plan for today</a:t>
            </a:r>
          </a:p>
        </p:txBody>
      </p:sp>
    </p:spTree>
    <p:extLst>
      <p:ext uri="{BB962C8B-B14F-4D97-AF65-F5344CB8AC3E}">
        <p14:creationId xmlns:p14="http://schemas.microsoft.com/office/powerpoint/2010/main" val="98999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Get Max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1888756" y="1304697"/>
            <a:ext cx="7927170" cy="882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// return the maximum value in the matrix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getMax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(double[][] matrix) {</a:t>
            </a:r>
            <a:endParaRPr lang="en-US" sz="2400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</p:spTree>
    <p:extLst>
      <p:ext uri="{BB962C8B-B14F-4D97-AF65-F5344CB8AC3E}">
        <p14:creationId xmlns:p14="http://schemas.microsoft.com/office/powerpoint/2010/main" val="2085027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Get Max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1888756" y="1304697"/>
            <a:ext cx="8848897" cy="5088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// return the maximum value in the matrix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getMax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(double[][] matrix)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double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matrix[0][0];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r = 0; r &lt;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matrix.length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 r++)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c = 0; c &lt; matrix[0].length;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c++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if(matrix[r][c] &gt;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      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matrix[r][c];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 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return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}</a:t>
            </a:r>
            <a:endParaRPr lang="en-US" sz="2400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</p:spTree>
    <p:extLst>
      <p:ext uri="{BB962C8B-B14F-4D97-AF65-F5344CB8AC3E}">
        <p14:creationId xmlns:p14="http://schemas.microsoft.com/office/powerpoint/2010/main" val="220741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Get Max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1888756" y="1304697"/>
            <a:ext cx="8848897" cy="5088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// return the maximum value in the matrix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getMax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(double[][] matrix)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double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matrix[0][0];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r = 0; r &lt;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matrix.length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 r++)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c = 0; c &lt; matrix[0].length;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c++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if(matrix[r][c] &gt;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       </a:t>
            </a:r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matrix[r][c];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  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return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}</a:t>
            </a:r>
            <a:endParaRPr lang="en-US" sz="2400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</p:spTree>
    <p:extLst>
      <p:ext uri="{BB962C8B-B14F-4D97-AF65-F5344CB8AC3E}">
        <p14:creationId xmlns:p14="http://schemas.microsoft.com/office/powerpoint/2010/main" val="319809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Get Max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1888756" y="1304697"/>
            <a:ext cx="8848897" cy="5088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// return the maximum value in the matrix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getMax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(double[][] matrix)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matrix[0][0];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r = 0; r &lt;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matrix.length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 r++)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c = 0; c &lt; matrix[0].length;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c++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if(matrix[r][c] &gt;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 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matrix[r][c];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return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}</a:t>
            </a:r>
            <a:endParaRPr lang="en-US" sz="2400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</p:spTree>
    <p:extLst>
      <p:ext uri="{BB962C8B-B14F-4D97-AF65-F5344CB8AC3E}">
        <p14:creationId xmlns:p14="http://schemas.microsoft.com/office/powerpoint/2010/main" val="165761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4D772-0B9E-8E4F-B722-C4E8A4E70BB3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54"/>
          <a:stretch/>
        </p:blipFill>
        <p:spPr bwMode="auto">
          <a:xfrm>
            <a:off x="-153524" y="1219200"/>
            <a:ext cx="1144498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Make ASCII 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16FC0-5989-514F-B61B-A2A48039D14B}"/>
              </a:ext>
            </a:extLst>
          </p:cNvPr>
          <p:cNvSpPr txBox="1"/>
          <p:nvPr/>
        </p:nvSpPr>
        <p:spPr>
          <a:xfrm rot="19208147">
            <a:off x="124693" y="1648692"/>
            <a:ext cx="1406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13D6C-589B-A24E-B0CA-19E50235B2BA}"/>
              </a:ext>
            </a:extLst>
          </p:cNvPr>
          <p:cNvSpPr txBox="1"/>
          <p:nvPr/>
        </p:nvSpPr>
        <p:spPr>
          <a:xfrm rot="18366635">
            <a:off x="4170221" y="2175161"/>
            <a:ext cx="1553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ASCII 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6AF624-2D43-224A-A18A-10241F451AA9}"/>
              </a:ext>
            </a:extLst>
          </p:cNvPr>
          <p:cNvSpPr/>
          <p:nvPr/>
        </p:nvSpPr>
        <p:spPr>
          <a:xfrm>
            <a:off x="8298873" y="2482381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 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double[][] brightness =    </a:t>
            </a:r>
          </a:p>
          <a:p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img.getPixelBrightness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();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D5E44-02F9-BA41-A46D-21788E1E8858}"/>
              </a:ext>
            </a:extLst>
          </p:cNvPr>
          <p:cNvSpPr/>
          <p:nvPr/>
        </p:nvSpPr>
        <p:spPr>
          <a:xfrm>
            <a:off x="734294" y="5107348"/>
            <a:ext cx="7162800" cy="13542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For each pixel chose one character to add to the corresponding row String. 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If brightness greater than 0.66, use 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’ ‘</a:t>
            </a: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If the brightness is greater than 0.33, use 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‘1’</a:t>
            </a: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Else, you should use the character 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'0'</a:t>
            </a: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3052538" y="958334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String[] 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makeAscii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GImage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img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D1CC1-5C4D-9D4F-8A2B-CA6DCC73559E}"/>
              </a:ext>
            </a:extLst>
          </p:cNvPr>
          <p:cNvSpPr txBox="1"/>
          <p:nvPr/>
        </p:nvSpPr>
        <p:spPr>
          <a:xfrm>
            <a:off x="8506689" y="1884219"/>
            <a:ext cx="25502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Helper method</a:t>
            </a:r>
          </a:p>
        </p:txBody>
      </p:sp>
    </p:spTree>
    <p:extLst>
      <p:ext uri="{BB962C8B-B14F-4D97-AF65-F5344CB8AC3E}">
        <p14:creationId xmlns:p14="http://schemas.microsoft.com/office/powerpoint/2010/main" val="1336487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455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1495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double[][] brightness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8661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921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813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10705-6C67-2C4D-A1B8-50684441B6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87" y="0"/>
            <a:ext cx="5359682" cy="6528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EE868-C66B-DC42-85C9-B2CF48A371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9415" y="1084521"/>
            <a:ext cx="5630285" cy="5507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F8B33F-BF81-4147-928A-22AF43BA3AFF}"/>
              </a:ext>
            </a:extLst>
          </p:cNvPr>
          <p:cNvSpPr txBox="1"/>
          <p:nvPr/>
        </p:nvSpPr>
        <p:spPr>
          <a:xfrm>
            <a:off x="7931888" y="361507"/>
            <a:ext cx="247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And if you scroll down….</a:t>
            </a:r>
          </a:p>
        </p:txBody>
      </p:sp>
    </p:spTree>
    <p:extLst>
      <p:ext uri="{BB962C8B-B14F-4D97-AF65-F5344CB8AC3E}">
        <p14:creationId xmlns:p14="http://schemas.microsoft.com/office/powerpoint/2010/main" val="3962096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0620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31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881743"/>
            <a:ext cx="4392385" cy="738664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32881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 err="1"/>
              <a:t>ArrayList</a:t>
            </a:r>
            <a:r>
              <a:rPr lang="en-US" dirty="0"/>
              <a:t> is a flexible-length list of a single type of thing.</a:t>
            </a:r>
          </a:p>
          <a:p>
            <a:r>
              <a:rPr lang="en-US" dirty="0"/>
              <a:t>An </a:t>
            </a:r>
            <a:r>
              <a:rPr lang="en-US" dirty="0" err="1"/>
              <a:t>ArrayList</a:t>
            </a:r>
            <a:r>
              <a:rPr lang="en-US" dirty="0"/>
              <a:t> can only store </a:t>
            </a:r>
            <a:r>
              <a:rPr lang="en-US" b="1" dirty="0"/>
              <a:t>objects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primitives use e.g. </a:t>
            </a:r>
            <a:r>
              <a:rPr lang="en-US" b="1" dirty="0" err="1"/>
              <a:t>ArrayList</a:t>
            </a:r>
            <a:r>
              <a:rPr lang="en-US" b="1" dirty="0"/>
              <a:t>&lt;Integer&gt;</a:t>
            </a:r>
            <a:r>
              <a:rPr lang="en-US" dirty="0"/>
              <a:t> instead of </a:t>
            </a:r>
            <a:r>
              <a:rPr lang="en-US" dirty="0" err="1"/>
              <a:t>ArrayList</a:t>
            </a:r>
            <a:r>
              <a:rPr lang="en-US" dirty="0"/>
              <a:t>&lt;</a:t>
            </a:r>
            <a:r>
              <a:rPr lang="en-US" dirty="0" err="1"/>
              <a:t>int</a:t>
            </a:r>
            <a:r>
              <a:rPr lang="en-US" dirty="0"/>
              <a:t>&gt;. (</a:t>
            </a:r>
            <a:r>
              <a:rPr lang="en-US" b="1" dirty="0"/>
              <a:t>Integer</a:t>
            </a:r>
            <a:r>
              <a:rPr lang="en-US" dirty="0"/>
              <a:t> is a wrapper class for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Other wrapper classes: </a:t>
            </a:r>
            <a:r>
              <a:rPr lang="en-US" b="1" dirty="0"/>
              <a:t>Double</a:t>
            </a:r>
            <a:r>
              <a:rPr lang="en-US" dirty="0"/>
              <a:t> instead of double, </a:t>
            </a:r>
            <a:r>
              <a:rPr lang="en-US" b="1" dirty="0"/>
              <a:t>Character</a:t>
            </a:r>
            <a:r>
              <a:rPr lang="en-US" dirty="0"/>
              <a:t> instead of char, </a:t>
            </a:r>
            <a:r>
              <a:rPr lang="en-US" b="1" dirty="0"/>
              <a:t>Boolean</a:t>
            </a:r>
            <a:r>
              <a:rPr lang="en-US" dirty="0"/>
              <a:t> instead of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An </a:t>
            </a:r>
            <a:r>
              <a:rPr lang="en-US" dirty="0" err="1"/>
              <a:t>ArrayList</a:t>
            </a:r>
            <a:r>
              <a:rPr lang="en-US" dirty="0"/>
              <a:t> has a variety of methods you can use like </a:t>
            </a:r>
            <a:r>
              <a:rPr lang="en-US" i="1" dirty="0"/>
              <a:t>.contains, .get, .add, .remove, .size</a:t>
            </a:r>
            <a:r>
              <a:rPr lang="en-US" dirty="0"/>
              <a:t>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6CA575-5EA6-7E4D-85B7-23A7B666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C9FD25D-4D7D-5C40-8D0E-640682A872C9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ArrayList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77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pPr lvl="1"/>
            <a:r>
              <a:rPr lang="en-US" dirty="0"/>
              <a:t>Fixed size</a:t>
            </a:r>
          </a:p>
          <a:p>
            <a:pPr lvl="1"/>
            <a:r>
              <a:rPr lang="en-US" dirty="0"/>
              <a:t>Efficient (not a concern in this class)</a:t>
            </a:r>
          </a:p>
          <a:p>
            <a:pPr lvl="1"/>
            <a:r>
              <a:rPr lang="en-US" dirty="0"/>
              <a:t>No methods, can only use </a:t>
            </a:r>
            <a:r>
              <a:rPr lang="en-US" dirty="0" err="1"/>
              <a:t>myArray.length</a:t>
            </a:r>
            <a:r>
              <a:rPr lang="en-US" dirty="0"/>
              <a:t> (no parentheses!)</a:t>
            </a:r>
          </a:p>
          <a:p>
            <a:pPr lvl="1"/>
            <a:r>
              <a:rPr lang="en-US" dirty="0"/>
              <a:t>Can store any object or primitive</a:t>
            </a:r>
          </a:p>
          <a:p>
            <a:r>
              <a:rPr lang="en-US" dirty="0" err="1"/>
              <a:t>ArrayList</a:t>
            </a:r>
            <a:endParaRPr lang="en-US" dirty="0"/>
          </a:p>
          <a:p>
            <a:pPr lvl="1"/>
            <a:r>
              <a:rPr lang="en-US" dirty="0"/>
              <a:t>Expandable</a:t>
            </a:r>
          </a:p>
          <a:p>
            <a:pPr lvl="1"/>
            <a:r>
              <a:rPr lang="en-US" dirty="0"/>
              <a:t>Less efficient than Array (not a concern in this class)</a:t>
            </a:r>
          </a:p>
          <a:p>
            <a:pPr lvl="1"/>
            <a:r>
              <a:rPr lang="en-US" dirty="0"/>
              <a:t>Convenient methods like .add(), .remove(), .contains()</a:t>
            </a:r>
          </a:p>
          <a:p>
            <a:pPr lvl="1"/>
            <a:r>
              <a:rPr lang="en-US" dirty="0"/>
              <a:t>Cannot store primitives, so use their wrapper classes instead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48CD15-F05B-E74B-8BC5-701A2344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3EEEC6-3DC7-2E4E-97AB-C8492A374DAC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Array vs </a:t>
            </a:r>
            <a:r>
              <a:rPr lang="en-US" sz="5071" dirty="0" err="1">
                <a:latin typeface="Calibri"/>
                <a:cs typeface="Calibri"/>
              </a:rPr>
              <a:t>ArrayList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13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private void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deleteDuplicates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&lt;String&gt; list)</a:t>
            </a:r>
          </a:p>
          <a:p>
            <a:endParaRPr lang="en-US" sz="1800" dirty="0"/>
          </a:p>
          <a:p>
            <a:r>
              <a:rPr lang="en-US" dirty="0"/>
              <a:t>Guaranteed that list is in sorted order</a:t>
            </a:r>
          </a:p>
          <a:p>
            <a:r>
              <a:rPr lang="en-US" dirty="0"/>
              <a:t>{"be", "be", "is", "not", "or”, "or”, "or", "question", "that", "the", "to"} becomes {“be”, “is”, “not”, “or”, “question”, “that”, “the”, “to”}</a:t>
            </a:r>
          </a:p>
          <a:p>
            <a:endParaRPr lang="en-US" dirty="0"/>
          </a:p>
          <a:p>
            <a:r>
              <a:rPr lang="en-US" dirty="0"/>
              <a:t>Solution strategy:</a:t>
            </a:r>
          </a:p>
          <a:p>
            <a:pPr lvl="1"/>
            <a:r>
              <a:rPr lang="en-US" dirty="0"/>
              <a:t>Loop through </a:t>
            </a:r>
            <a:r>
              <a:rPr lang="en-US" dirty="0" err="1"/>
              <a:t>ArrayList</a:t>
            </a:r>
            <a:endParaRPr lang="en-US" dirty="0"/>
          </a:p>
          <a:p>
            <a:pPr lvl="1"/>
            <a:r>
              <a:rPr lang="en-US" dirty="0"/>
              <a:t>Compare pairs of elements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element.equals</a:t>
            </a:r>
            <a:r>
              <a:rPr lang="en-US" dirty="0"/>
              <a:t>(</a:t>
            </a:r>
            <a:r>
              <a:rPr lang="en-US" dirty="0" err="1"/>
              <a:t>nextElement</a:t>
            </a:r>
            <a:r>
              <a:rPr lang="en-US" dirty="0"/>
              <a:t>), remove element from the list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F7B830-E2C5-404C-ADA6-AC6C605D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E7FEE15-F3A4-9B47-A840-5D211318A9A3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973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{"be", "be",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359237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356764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059BB-DB39-CD41-B9F4-7247A0922EA7}"/>
              </a:ext>
            </a:extLst>
          </p:cNvPr>
          <p:cNvSpPr txBox="1"/>
          <p:nvPr/>
        </p:nvSpPr>
        <p:spPr>
          <a:xfrm>
            <a:off x="10390910" y="886691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AF909A04-38D2-9D45-A7AB-FE5C9E96449C}"/>
              </a:ext>
            </a:extLst>
          </p:cNvPr>
          <p:cNvSpPr/>
          <p:nvPr/>
        </p:nvSpPr>
        <p:spPr>
          <a:xfrm rot="10967018">
            <a:off x="1884219" y="21058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FFFED-3AEC-EA48-B0B1-EEF28A6A0152}"/>
              </a:ext>
            </a:extLst>
          </p:cNvPr>
          <p:cNvSpPr txBox="1"/>
          <p:nvPr/>
        </p:nvSpPr>
        <p:spPr>
          <a:xfrm>
            <a:off x="1648691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1AF00933-DC77-E34D-9C37-2222FC39BD80}"/>
              </a:ext>
            </a:extLst>
          </p:cNvPr>
          <p:cNvSpPr/>
          <p:nvPr/>
        </p:nvSpPr>
        <p:spPr>
          <a:xfrm rot="9819646">
            <a:off x="2770910" y="2133599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F29F1-4317-8C4F-BD73-1691A82F9A4F}"/>
              </a:ext>
            </a:extLst>
          </p:cNvPr>
          <p:cNvSpPr txBox="1"/>
          <p:nvPr/>
        </p:nvSpPr>
        <p:spPr>
          <a:xfrm>
            <a:off x="2881745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81154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 animBg="1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dirty="0">
                <a:solidFill>
                  <a:srgbClr val="FF0000"/>
                </a:solidFill>
              </a:rPr>
              <a:t>"be"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359237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356764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059BB-DB39-CD41-B9F4-7247A0922EA7}"/>
              </a:ext>
            </a:extLst>
          </p:cNvPr>
          <p:cNvSpPr txBox="1"/>
          <p:nvPr/>
        </p:nvSpPr>
        <p:spPr>
          <a:xfrm>
            <a:off x="10390910" y="886691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AF909A04-38D2-9D45-A7AB-FE5C9E96449C}"/>
              </a:ext>
            </a:extLst>
          </p:cNvPr>
          <p:cNvSpPr/>
          <p:nvPr/>
        </p:nvSpPr>
        <p:spPr>
          <a:xfrm rot="10967018">
            <a:off x="1884219" y="21058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FFFED-3AEC-EA48-B0B1-EEF28A6A0152}"/>
              </a:ext>
            </a:extLst>
          </p:cNvPr>
          <p:cNvSpPr txBox="1"/>
          <p:nvPr/>
        </p:nvSpPr>
        <p:spPr>
          <a:xfrm>
            <a:off x="1648691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1AF00933-DC77-E34D-9C37-2222FC39BD80}"/>
              </a:ext>
            </a:extLst>
          </p:cNvPr>
          <p:cNvSpPr/>
          <p:nvPr/>
        </p:nvSpPr>
        <p:spPr>
          <a:xfrm rot="9819646">
            <a:off x="2770910" y="2133599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F29F1-4317-8C4F-BD73-1691A82F9A4F}"/>
              </a:ext>
            </a:extLst>
          </p:cNvPr>
          <p:cNvSpPr txBox="1"/>
          <p:nvPr/>
        </p:nvSpPr>
        <p:spPr>
          <a:xfrm>
            <a:off x="2881745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202491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dirty="0">
                <a:solidFill>
                  <a:srgbClr val="FF0000"/>
                </a:solidFill>
              </a:rPr>
              <a:t>"be"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359237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356764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059BB-DB39-CD41-B9F4-7247A0922EA7}"/>
              </a:ext>
            </a:extLst>
          </p:cNvPr>
          <p:cNvSpPr txBox="1"/>
          <p:nvPr/>
        </p:nvSpPr>
        <p:spPr>
          <a:xfrm>
            <a:off x="10390910" y="886691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60718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90924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758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994089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/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Growable</a:t>
                      </a:r>
                      <a:r>
                        <a:rPr lang="en-US" sz="2400" dirty="0"/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ImageShop</a:t>
                      </a:r>
                      <a:r>
                        <a:rPr lang="en-US" sz="2400" dirty="0"/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Hangman words, entries in </a:t>
                      </a:r>
                      <a:r>
                        <a:rPr lang="en-US" sz="2400" dirty="0" err="1"/>
                        <a:t>namesurfer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NSDatabase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FPDatabase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609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984881A-2691-9C4A-B98B-EC630950A0AA}"/>
              </a:ext>
            </a:extLst>
          </p:cNvPr>
          <p:cNvSpPr/>
          <p:nvPr/>
        </p:nvSpPr>
        <p:spPr>
          <a:xfrm rot="10967018">
            <a:off x="2660074" y="2064327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D51FF-8F64-BE4F-A76A-48EA70D100EB}"/>
              </a:ext>
            </a:extLst>
          </p:cNvPr>
          <p:cNvSpPr txBox="1"/>
          <p:nvPr/>
        </p:nvSpPr>
        <p:spPr>
          <a:xfrm>
            <a:off x="2424546" y="28956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248C8AF-805B-F343-AF76-5F8FB781C587}"/>
              </a:ext>
            </a:extLst>
          </p:cNvPr>
          <p:cNvSpPr/>
          <p:nvPr/>
        </p:nvSpPr>
        <p:spPr>
          <a:xfrm rot="9819646">
            <a:off x="3546765" y="2092036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1EB58A-BAE3-034F-92AF-CF7E2C9C67C0}"/>
              </a:ext>
            </a:extLst>
          </p:cNvPr>
          <p:cNvSpPr txBox="1"/>
          <p:nvPr/>
        </p:nvSpPr>
        <p:spPr>
          <a:xfrm>
            <a:off x="3657600" y="28956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007797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8787-57E9-9F4D-97BA-7B722E54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4987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Sometime later…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3C35E-34A2-4E42-90B2-86E2A6CC7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99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984881A-2691-9C4A-B98B-EC630950A0AA}"/>
              </a:ext>
            </a:extLst>
          </p:cNvPr>
          <p:cNvSpPr/>
          <p:nvPr/>
        </p:nvSpPr>
        <p:spPr>
          <a:xfrm rot="10967018">
            <a:off x="4184074" y="1925781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D51FF-8F64-BE4F-A76A-48EA70D100EB}"/>
              </a:ext>
            </a:extLst>
          </p:cNvPr>
          <p:cNvSpPr txBox="1"/>
          <p:nvPr/>
        </p:nvSpPr>
        <p:spPr>
          <a:xfrm>
            <a:off x="3948546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248C8AF-805B-F343-AF76-5F8FB781C587}"/>
              </a:ext>
            </a:extLst>
          </p:cNvPr>
          <p:cNvSpPr/>
          <p:nvPr/>
        </p:nvSpPr>
        <p:spPr>
          <a:xfrm rot="9819646">
            <a:off x="5070765" y="19534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1EB58A-BAE3-034F-92AF-CF7E2C9C67C0}"/>
              </a:ext>
            </a:extLst>
          </p:cNvPr>
          <p:cNvSpPr txBox="1"/>
          <p:nvPr/>
        </p:nvSpPr>
        <p:spPr>
          <a:xfrm>
            <a:off x="5181600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00114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 animBg="1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dirty="0">
                <a:solidFill>
                  <a:srgbClr val="FF0000"/>
                </a:solidFill>
              </a:rPr>
              <a:t>"or”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984881A-2691-9C4A-B98B-EC630950A0AA}"/>
              </a:ext>
            </a:extLst>
          </p:cNvPr>
          <p:cNvSpPr/>
          <p:nvPr/>
        </p:nvSpPr>
        <p:spPr>
          <a:xfrm rot="10967018">
            <a:off x="4184074" y="1925781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D51FF-8F64-BE4F-A76A-48EA70D100EB}"/>
              </a:ext>
            </a:extLst>
          </p:cNvPr>
          <p:cNvSpPr txBox="1"/>
          <p:nvPr/>
        </p:nvSpPr>
        <p:spPr>
          <a:xfrm>
            <a:off x="3948546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248C8AF-805B-F343-AF76-5F8FB781C587}"/>
              </a:ext>
            </a:extLst>
          </p:cNvPr>
          <p:cNvSpPr/>
          <p:nvPr/>
        </p:nvSpPr>
        <p:spPr>
          <a:xfrm rot="9819646">
            <a:off x="5070765" y="19534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1EB58A-BAE3-034F-92AF-CF7E2C9C67C0}"/>
              </a:ext>
            </a:extLst>
          </p:cNvPr>
          <p:cNvSpPr txBox="1"/>
          <p:nvPr/>
        </p:nvSpPr>
        <p:spPr>
          <a:xfrm>
            <a:off x="5181600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708055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dirty="0">
                <a:solidFill>
                  <a:srgbClr val="FF0000"/>
                </a:solidFill>
              </a:rPr>
              <a:t>"or”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6710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999019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7287491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8257310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9116291" y="91440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60294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79D605-C920-C941-AE03-3838186AEBDE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69E94-DE5A-E644-946B-3F30D922F946}"/>
              </a:ext>
            </a:extLst>
          </p:cNvPr>
          <p:cNvSpPr txBox="1"/>
          <p:nvPr/>
        </p:nvSpPr>
        <p:spPr>
          <a:xfrm>
            <a:off x="5999019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9CF4D-A3A7-B14C-8F20-6B61691458BA}"/>
              </a:ext>
            </a:extLst>
          </p:cNvPr>
          <p:cNvSpPr txBox="1"/>
          <p:nvPr/>
        </p:nvSpPr>
        <p:spPr>
          <a:xfrm>
            <a:off x="7287491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8441C-E2D8-774B-B936-5DF431AADC3C}"/>
              </a:ext>
            </a:extLst>
          </p:cNvPr>
          <p:cNvSpPr txBox="1"/>
          <p:nvPr/>
        </p:nvSpPr>
        <p:spPr>
          <a:xfrm>
            <a:off x="8257310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E8AF3-915A-4143-9CE7-609944362A85}"/>
              </a:ext>
            </a:extLst>
          </p:cNvPr>
          <p:cNvSpPr txBox="1"/>
          <p:nvPr/>
        </p:nvSpPr>
        <p:spPr>
          <a:xfrm>
            <a:off x="9116291" y="91440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28214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D72A2F2-2F72-0744-A876-854CE0C96676}"/>
              </a:ext>
            </a:extLst>
          </p:cNvPr>
          <p:cNvSpPr/>
          <p:nvPr/>
        </p:nvSpPr>
        <p:spPr>
          <a:xfrm rot="10967018">
            <a:off x="5029201" y="1967344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F1F62-4C9E-2841-97E6-5FFA9843A1D8}"/>
              </a:ext>
            </a:extLst>
          </p:cNvPr>
          <p:cNvSpPr txBox="1"/>
          <p:nvPr/>
        </p:nvSpPr>
        <p:spPr>
          <a:xfrm>
            <a:off x="4793673" y="27986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3318B19-B6D2-8341-A1ED-B4A69EF77E03}"/>
              </a:ext>
            </a:extLst>
          </p:cNvPr>
          <p:cNvSpPr/>
          <p:nvPr/>
        </p:nvSpPr>
        <p:spPr>
          <a:xfrm rot="9819646">
            <a:off x="5915892" y="1995053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DA299-9F99-6F41-9264-C831648D1B21}"/>
              </a:ext>
            </a:extLst>
          </p:cNvPr>
          <p:cNvSpPr txBox="1"/>
          <p:nvPr/>
        </p:nvSpPr>
        <p:spPr>
          <a:xfrm>
            <a:off x="6026727" y="27986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627635-5B05-B54D-A6D2-45E8BE050617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ED6943-4E8A-3040-A20B-92EF70AE90A7}"/>
              </a:ext>
            </a:extLst>
          </p:cNvPr>
          <p:cNvSpPr txBox="1"/>
          <p:nvPr/>
        </p:nvSpPr>
        <p:spPr>
          <a:xfrm>
            <a:off x="5999019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0D44FE-36C6-914A-BE49-C8C56FDFDABF}"/>
              </a:ext>
            </a:extLst>
          </p:cNvPr>
          <p:cNvSpPr txBox="1"/>
          <p:nvPr/>
        </p:nvSpPr>
        <p:spPr>
          <a:xfrm>
            <a:off x="7287491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8F211E-4C92-5F4C-8667-C499484F9ABA}"/>
              </a:ext>
            </a:extLst>
          </p:cNvPr>
          <p:cNvSpPr txBox="1"/>
          <p:nvPr/>
        </p:nvSpPr>
        <p:spPr>
          <a:xfrm>
            <a:off x="8257310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59CA9-4D40-9E4E-B1FE-CE1DFB3649BF}"/>
              </a:ext>
            </a:extLst>
          </p:cNvPr>
          <p:cNvSpPr txBox="1"/>
          <p:nvPr/>
        </p:nvSpPr>
        <p:spPr>
          <a:xfrm>
            <a:off x="9116291" y="91440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70852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65909" y="1382280"/>
            <a:ext cx="10515600" cy="4351338"/>
          </a:xfrm>
        </p:spPr>
        <p:txBody>
          <a:bodyPr/>
          <a:lstStyle/>
          <a:p>
            <a:r>
              <a:rPr lang="en-US" dirty="0"/>
              <a:t>Loop through </a:t>
            </a:r>
            <a:r>
              <a:rPr lang="en-US" dirty="0" err="1"/>
              <a:t>ArrayList</a:t>
            </a:r>
            <a:endParaRPr lang="en-US" dirty="0"/>
          </a:p>
          <a:p>
            <a:r>
              <a:rPr lang="en-US" dirty="0"/>
              <a:t>Compare pairs of elements</a:t>
            </a:r>
          </a:p>
          <a:p>
            <a:r>
              <a:rPr lang="en-US" dirty="0"/>
              <a:t>If </a:t>
            </a:r>
            <a:r>
              <a:rPr lang="en-US" dirty="0" err="1"/>
              <a:t>element.equals</a:t>
            </a:r>
            <a:r>
              <a:rPr lang="en-US" dirty="0"/>
              <a:t>(</a:t>
            </a:r>
            <a:r>
              <a:rPr lang="en-US" dirty="0" err="1"/>
              <a:t>nextElement</a:t>
            </a:r>
            <a:r>
              <a:rPr lang="en-US" dirty="0"/>
              <a:t>), remove element from the list</a:t>
            </a:r>
          </a:p>
          <a:p>
            <a:pPr marL="0" indent="0">
              <a:spcBef>
                <a:spcPts val="0"/>
              </a:spcBef>
              <a:buNone/>
            </a:pP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65" y="3126454"/>
            <a:ext cx="8229600" cy="336629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CDBD73-69C4-C34E-BF72-F9C9ADEB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B5D5DC0-C551-2F4D-8B5D-F30B69A7E36F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0162E-F2A9-E340-8D71-1CD9A839FBFC}"/>
              </a:ext>
            </a:extLst>
          </p:cNvPr>
          <p:cNvSpPr txBox="1"/>
          <p:nvPr/>
        </p:nvSpPr>
        <p:spPr>
          <a:xfrm rot="20712286">
            <a:off x="7794719" y="4919943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Strategy #1</a:t>
            </a:r>
          </a:p>
        </p:txBody>
      </p:sp>
    </p:spTree>
    <p:extLst>
      <p:ext uri="{BB962C8B-B14F-4D97-AF65-F5344CB8AC3E}">
        <p14:creationId xmlns:p14="http://schemas.microsoft.com/office/powerpoint/2010/main" val="1803251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79764" y="1271443"/>
            <a:ext cx="10515600" cy="4351338"/>
          </a:xfrm>
        </p:spPr>
        <p:txBody>
          <a:bodyPr/>
          <a:lstStyle/>
          <a:p>
            <a:r>
              <a:rPr lang="en-US" dirty="0"/>
              <a:t>Loop through </a:t>
            </a:r>
            <a:r>
              <a:rPr lang="en-US" dirty="0" err="1"/>
              <a:t>ArrayList</a:t>
            </a:r>
            <a:r>
              <a:rPr lang="en-US" dirty="0"/>
              <a:t> </a:t>
            </a:r>
            <a:r>
              <a:rPr lang="en-US" b="1" dirty="0"/>
              <a:t>in reverse</a:t>
            </a:r>
          </a:p>
          <a:p>
            <a:r>
              <a:rPr lang="en-US" dirty="0"/>
              <a:t>Compare pairs of elements</a:t>
            </a:r>
          </a:p>
          <a:p>
            <a:r>
              <a:rPr lang="en-US" dirty="0"/>
              <a:t>If </a:t>
            </a:r>
            <a:r>
              <a:rPr lang="en-US" dirty="0" err="1"/>
              <a:t>element.equals</a:t>
            </a:r>
            <a:r>
              <a:rPr lang="en-US" dirty="0"/>
              <a:t>(</a:t>
            </a:r>
            <a:r>
              <a:rPr lang="en-US" b="1" dirty="0" err="1"/>
              <a:t>previous</a:t>
            </a:r>
            <a:r>
              <a:rPr lang="en-US" dirty="0" err="1"/>
              <a:t>Element</a:t>
            </a:r>
            <a:r>
              <a:rPr lang="en-US" dirty="0"/>
              <a:t>), remove element from the list</a:t>
            </a:r>
          </a:p>
          <a:p>
            <a:pPr marL="0" indent="0">
              <a:spcBef>
                <a:spcPts val="0"/>
              </a:spcBef>
              <a:buNone/>
            </a:pP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52" y="2838208"/>
            <a:ext cx="8479399" cy="283869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5C2BEA-06B9-8547-B55F-927D25BF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84027B-14D6-5F4B-B1B4-06D6C38BEB7F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A8D99-E3A6-0342-8B0F-222607B9C933}"/>
              </a:ext>
            </a:extLst>
          </p:cNvPr>
          <p:cNvSpPr txBox="1"/>
          <p:nvPr/>
        </p:nvSpPr>
        <p:spPr>
          <a:xfrm rot="20712286">
            <a:off x="7794719" y="4919943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Strategy #2</a:t>
            </a:r>
          </a:p>
        </p:txBody>
      </p:sp>
    </p:spTree>
    <p:extLst>
      <p:ext uri="{BB962C8B-B14F-4D97-AF65-F5344CB8AC3E}">
        <p14:creationId xmlns:p14="http://schemas.microsoft.com/office/powerpoint/2010/main" val="175305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377972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/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Growable</a:t>
                      </a:r>
                      <a:r>
                        <a:rPr lang="en-US" sz="2400" dirty="0"/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3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444B523-B4DA-AD49-846C-027AF407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31" y="1054100"/>
            <a:ext cx="9359900" cy="58039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84027B-14D6-5F4B-B1B4-06D6C38BEB7F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A8D99-E3A6-0342-8B0F-222607B9C933}"/>
              </a:ext>
            </a:extLst>
          </p:cNvPr>
          <p:cNvSpPr txBox="1"/>
          <p:nvPr/>
        </p:nvSpPr>
        <p:spPr>
          <a:xfrm rot="20712286">
            <a:off x="7794719" y="4919943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Strategy #3</a:t>
            </a:r>
          </a:p>
        </p:txBody>
      </p:sp>
    </p:spTree>
    <p:extLst>
      <p:ext uri="{BB962C8B-B14F-4D97-AF65-F5344CB8AC3E}">
        <p14:creationId xmlns:p14="http://schemas.microsoft.com/office/powerpoint/2010/main" val="2103212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ppies">
            <a:extLst>
              <a:ext uri="{FF2B5EF4-FFF2-40B4-BE49-F238E27FC236}">
                <a16:creationId xmlns:a16="http://schemas.microsoft.com/office/drawing/2014/main" id="{3F27ECB0-7186-664D-954A-A911CD78BB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872837"/>
            <a:ext cx="6816436" cy="58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23C3C9-D3AB-AC4F-9F52-7EF31175696B}"/>
              </a:ext>
            </a:extLst>
          </p:cNvPr>
          <p:cNvSpPr/>
          <p:nvPr/>
        </p:nvSpPr>
        <p:spPr>
          <a:xfrm>
            <a:off x="7121234" y="2122162"/>
            <a:ext cx="8520546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ArrayList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&lt;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GImage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&gt; results = </a:t>
            </a:r>
          </a:p>
          <a:p>
            <a:pPr algn="just">
              <a:spcAft>
                <a:spcPts val="400"/>
              </a:spcAft>
            </a:pP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	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getSearchResults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</a:t>
            </a:r>
            <a:r>
              <a:rPr lang="en-US" b="1" i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query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);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1EFDD-F3DE-604D-BCFE-B7F3802C4CB3}"/>
              </a:ext>
            </a:extLst>
          </p:cNvPr>
          <p:cNvSpPr/>
          <p:nvPr/>
        </p:nvSpPr>
        <p:spPr>
          <a:xfrm>
            <a:off x="6968836" y="3105834"/>
            <a:ext cx="502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display your images in three rows of fixed height 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ROW_HEIGHT</a:t>
            </a:r>
            <a:r>
              <a:rPr lang="en-US" b="1" dirty="0"/>
              <a:t> </a:t>
            </a:r>
            <a:r>
              <a:rPr lang="en-US" dirty="0"/>
              <a:t>. You can scale images, but should maintain the ratio of their width to height. You can change the size of a </a:t>
            </a:r>
            <a:r>
              <a:rPr lang="en-US" dirty="0" err="1"/>
              <a:t>GImage</a:t>
            </a:r>
            <a:r>
              <a:rPr lang="en-US" dirty="0"/>
              <a:t> using it’s </a:t>
            </a:r>
          </a:p>
          <a:p>
            <a:r>
              <a:rPr lang="en-US" dirty="0"/>
              <a:t>   </a:t>
            </a:r>
            <a:r>
              <a:rPr lang="en-US" b="1" dirty="0" err="1">
                <a:latin typeface="Courier" pitchFamily="2" charset="0"/>
              </a:rPr>
              <a:t>setSize</a:t>
            </a:r>
            <a:r>
              <a:rPr lang="en-US" b="1" dirty="0">
                <a:latin typeface="Courier" pitchFamily="2" charset="0"/>
              </a:rPr>
              <a:t>(</a:t>
            </a:r>
            <a:r>
              <a:rPr lang="en-US" b="1" i="1" dirty="0">
                <a:latin typeface="Courier" pitchFamily="2" charset="0"/>
              </a:rPr>
              <a:t>width</a:t>
            </a:r>
            <a:r>
              <a:rPr lang="en-US" b="1" dirty="0">
                <a:latin typeface="Courier" pitchFamily="2" charset="0"/>
              </a:rPr>
              <a:t>, </a:t>
            </a:r>
            <a:r>
              <a:rPr lang="en-US" b="1" i="1" dirty="0">
                <a:latin typeface="Courier" pitchFamily="2" charset="0"/>
              </a:rPr>
              <a:t>height</a:t>
            </a:r>
            <a:r>
              <a:rPr lang="en-US" b="1" dirty="0">
                <a:latin typeface="Courier" pitchFamily="2" charset="0"/>
              </a:rPr>
              <a:t>)</a:t>
            </a:r>
            <a:r>
              <a:rPr lang="en-US" dirty="0"/>
              <a:t> method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7460EE-CEFB-124A-80C5-4DEF205E7C16}"/>
              </a:ext>
            </a:extLst>
          </p:cNvPr>
          <p:cNvSpPr/>
          <p:nvPr/>
        </p:nvSpPr>
        <p:spPr>
          <a:xfrm>
            <a:off x="6954982" y="4724985"/>
            <a:ext cx="5029200" cy="1980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There is a spacing of 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 pixels between each picture. You can optionally include the 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 between the pictures and the border of the window.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algn="just">
              <a:spcAft>
                <a:spcPts val="400"/>
              </a:spcAft>
            </a:pP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 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algn="just"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No image should go off the screen. You should not display all 100 returned images – only display the ones that fit into the three rows. 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F208057-945F-FE4E-A624-D9E1533DD853}"/>
              </a:ext>
            </a:extLst>
          </p:cNvPr>
          <p:cNvSpPr txBox="1">
            <a:spLocks/>
          </p:cNvSpPr>
          <p:nvPr/>
        </p:nvSpPr>
        <p:spPr>
          <a:xfrm>
            <a:off x="0" y="-4836"/>
            <a:ext cx="12192000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Google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037AF-7D49-FD41-B34F-02E9C66FA634}"/>
              </a:ext>
            </a:extLst>
          </p:cNvPr>
          <p:cNvSpPr/>
          <p:nvPr/>
        </p:nvSpPr>
        <p:spPr>
          <a:xfrm>
            <a:off x="6904102" y="1041465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displayQuery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(String query) {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F9C727-63E0-A248-9902-85DFBD08EE3A}"/>
              </a:ext>
            </a:extLst>
          </p:cNvPr>
          <p:cNvSpPr/>
          <p:nvPr/>
        </p:nvSpPr>
        <p:spPr>
          <a:xfrm>
            <a:off x="6899563" y="1748089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a helper method: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6E6133-E2C3-7B4B-9ED0-94DDB62C61B2}"/>
              </a:ext>
            </a:extLst>
          </p:cNvPr>
          <p:cNvSpPr/>
          <p:nvPr/>
        </p:nvSpPr>
        <p:spPr>
          <a:xfrm>
            <a:off x="4308762" y="2881745"/>
            <a:ext cx="207820" cy="1524000"/>
          </a:xfrm>
          <a:prstGeom prst="rect">
            <a:avLst/>
          </a:prstGeom>
          <a:solidFill>
            <a:srgbClr val="D49D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F95071-1797-F74C-A71A-5A0D0FE1C438}"/>
              </a:ext>
            </a:extLst>
          </p:cNvPr>
          <p:cNvSpPr/>
          <p:nvPr/>
        </p:nvSpPr>
        <p:spPr>
          <a:xfrm>
            <a:off x="1052946" y="1233054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8FE2B9-C46F-0443-8F69-7ECB176197B3}"/>
              </a:ext>
            </a:extLst>
          </p:cNvPr>
          <p:cNvSpPr/>
          <p:nvPr/>
        </p:nvSpPr>
        <p:spPr>
          <a:xfrm>
            <a:off x="2673928" y="1274618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3BFC9D-2C28-9040-B83C-B45CFEC6D868}"/>
              </a:ext>
            </a:extLst>
          </p:cNvPr>
          <p:cNvSpPr/>
          <p:nvPr/>
        </p:nvSpPr>
        <p:spPr>
          <a:xfrm>
            <a:off x="4572001" y="1260763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925260-61A9-6F44-B602-690D5740F1E9}"/>
              </a:ext>
            </a:extLst>
          </p:cNvPr>
          <p:cNvSpPr/>
          <p:nvPr/>
        </p:nvSpPr>
        <p:spPr>
          <a:xfrm>
            <a:off x="6317673" y="1233054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AF90C6-1EC9-5D44-8549-6A388A0DD769}"/>
              </a:ext>
            </a:extLst>
          </p:cNvPr>
          <p:cNvSpPr/>
          <p:nvPr/>
        </p:nvSpPr>
        <p:spPr>
          <a:xfrm>
            <a:off x="1648691" y="2909454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8EF544-E565-F242-93DE-7A59E3E14816}"/>
              </a:ext>
            </a:extLst>
          </p:cNvPr>
          <p:cNvSpPr/>
          <p:nvPr/>
        </p:nvSpPr>
        <p:spPr>
          <a:xfrm>
            <a:off x="4003963" y="2881745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FDC3AE-FADC-BB4E-BDE8-A70C5B5E80EA}"/>
              </a:ext>
            </a:extLst>
          </p:cNvPr>
          <p:cNvSpPr/>
          <p:nvPr/>
        </p:nvSpPr>
        <p:spPr>
          <a:xfrm>
            <a:off x="6109854" y="2895600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5B1470-446C-5A4E-A33B-BDFB45C2FF9B}"/>
              </a:ext>
            </a:extLst>
          </p:cNvPr>
          <p:cNvSpPr/>
          <p:nvPr/>
        </p:nvSpPr>
        <p:spPr>
          <a:xfrm>
            <a:off x="1330035" y="4530436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8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6F299E-4CB0-A44E-8650-E298278A84C4}"/>
              </a:ext>
            </a:extLst>
          </p:cNvPr>
          <p:cNvSpPr/>
          <p:nvPr/>
        </p:nvSpPr>
        <p:spPr>
          <a:xfrm>
            <a:off x="3144980" y="4558145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20927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prstClr val="white"/>
                </a:solidFill>
                <a:latin typeface="Calibri"/>
              </a:rPr>
              <a:t>You have come a long way</a:t>
            </a:r>
          </a:p>
        </p:txBody>
      </p:sp>
    </p:spTree>
    <p:extLst>
      <p:ext uri="{BB962C8B-B14F-4D97-AF65-F5344CB8AC3E}">
        <p14:creationId xmlns:p14="http://schemas.microsoft.com/office/powerpoint/2010/main" val="1400804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ular Callout 2"/>
          <p:cNvSpPr/>
          <p:nvPr/>
        </p:nvSpPr>
        <p:spPr>
          <a:xfrm>
            <a:off x="6514070" y="2104839"/>
            <a:ext cx="3778245" cy="1340110"/>
          </a:xfrm>
          <a:prstGeom prst="wedgeRoundRectCallout">
            <a:avLst>
              <a:gd name="adj1" fmla="val -65665"/>
              <a:gd name="adj2" fmla="val 4225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Good morning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AC73B-53EB-AA45-B72C-AF273E93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66" y="1429609"/>
            <a:ext cx="3708145" cy="4610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8753D-3326-E147-AA83-5D44454334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646" y="191386"/>
            <a:ext cx="4767943" cy="32418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AB7B348-7A2D-5D4C-8880-5A737CFF021F}"/>
              </a:ext>
            </a:extLst>
          </p:cNvPr>
          <p:cNvGrpSpPr/>
          <p:nvPr/>
        </p:nvGrpSpPr>
        <p:grpSpPr>
          <a:xfrm>
            <a:off x="6153546" y="258725"/>
            <a:ext cx="4864100" cy="3272973"/>
            <a:chOff x="979714" y="-1"/>
            <a:chExt cx="4864100" cy="32729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D88051-87AC-D945-9F52-87C18952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714" y="-1"/>
              <a:ext cx="4343268" cy="32221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00E1D5-7A59-994C-A53E-F0784BBC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6014" y="1494972"/>
              <a:ext cx="2717800" cy="17780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1E83B15-DCAB-B54A-B5E3-0387847B4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3746" y="3517313"/>
            <a:ext cx="6231277" cy="31582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222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78D6F8-BF4D-904A-A7F1-2333AD9622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999" y="381910"/>
            <a:ext cx="4564494" cy="3116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C62012-7165-4640-A6C9-FC20FA6264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19" y="262270"/>
            <a:ext cx="6898100" cy="277853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68A2055-C05C-584B-9E21-A130219F479F}"/>
              </a:ext>
            </a:extLst>
          </p:cNvPr>
          <p:cNvGrpSpPr/>
          <p:nvPr/>
        </p:nvGrpSpPr>
        <p:grpSpPr>
          <a:xfrm>
            <a:off x="734451" y="3813865"/>
            <a:ext cx="5219783" cy="2604171"/>
            <a:chOff x="5816814" y="3707540"/>
            <a:chExt cx="5219783" cy="26041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358591-0531-A446-82D1-0DF28AF41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6814" y="3707540"/>
              <a:ext cx="2604171" cy="26041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142397-19EF-C545-A588-94DDEDF7E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36747" y="3721396"/>
              <a:ext cx="2499850" cy="250928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0F19875-3572-9448-95F0-B33822B25D5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996" y="3827721"/>
            <a:ext cx="4204418" cy="28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3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6632A-D3E8-0C48-9BFF-D2912B45BA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47" y="0"/>
            <a:ext cx="4267200" cy="5406408"/>
          </a:xfrm>
          <a:prstGeom prst="rect">
            <a:avLst/>
          </a:prstGeom>
        </p:spPr>
      </p:pic>
      <p:pic>
        <p:nvPicPr>
          <p:cNvPr id="6" name="Picture 1" descr="page8image3813184">
            <a:extLst>
              <a:ext uri="{FF2B5EF4-FFF2-40B4-BE49-F238E27FC236}">
                <a16:creationId xmlns:a16="http://schemas.microsoft.com/office/drawing/2014/main" id="{7A177363-E834-9C4F-A30A-8103D3AB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532" y="3465283"/>
            <a:ext cx="3212978" cy="31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19DC1-1CE1-D047-962E-2B1A3D3322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500" y="3094075"/>
            <a:ext cx="6321466" cy="3357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05A671-0580-424C-BC5C-814DE9818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736" y="4231759"/>
            <a:ext cx="2778604" cy="2778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C96731-113E-EC45-B3F4-A931FF0BEE5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242" y="0"/>
            <a:ext cx="4109687" cy="311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2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EB3AF-0194-E348-9BAA-F2E0E1A48B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44" y="-124690"/>
            <a:ext cx="5476212" cy="44073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44E121-E03F-644F-B33E-C3FDAC4A26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112" y="3177540"/>
            <a:ext cx="8229600" cy="3680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C8CCAF-0E6D-6C4D-B7D3-17FCEAA461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891" y="261255"/>
            <a:ext cx="4321079" cy="2822376"/>
          </a:xfrm>
          <a:prstGeom prst="rect">
            <a:avLst/>
          </a:prstGeom>
        </p:spPr>
      </p:pic>
      <p:pic>
        <p:nvPicPr>
          <p:cNvPr id="8" name="Picture 7" descr="Screen Shot 2015-06-24 at 11.45.49 PM.png">
            <a:extLst>
              <a:ext uri="{FF2B5EF4-FFF2-40B4-BE49-F238E27FC236}">
                <a16:creationId xmlns:a16="http://schemas.microsoft.com/office/drawing/2014/main" id="{810EC381-0CE6-FD4D-9E85-6A85FB58B8B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00" y="4061637"/>
            <a:ext cx="3773262" cy="29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7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prstClr val="white"/>
                </a:solidFill>
                <a:latin typeface="Calibri"/>
              </a:rPr>
              <a:t>By the numbers</a:t>
            </a:r>
          </a:p>
        </p:txBody>
      </p:sp>
    </p:spTree>
    <p:extLst>
      <p:ext uri="{BB962C8B-B14F-4D97-AF65-F5344CB8AC3E}">
        <p14:creationId xmlns:p14="http://schemas.microsoft.com/office/powerpoint/2010/main" val="2327738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b="1" dirty="0">
                <a:solidFill>
                  <a:prstClr val="white"/>
                </a:solidFill>
                <a:latin typeface="Calibri"/>
              </a:rPr>
              <a:t>10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weeks</a:t>
            </a:r>
          </a:p>
        </p:txBody>
      </p:sp>
    </p:spTree>
    <p:extLst>
      <p:ext uri="{BB962C8B-B14F-4D97-AF65-F5344CB8AC3E}">
        <p14:creationId xmlns:p14="http://schemas.microsoft.com/office/powerpoint/2010/main" val="3662332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b="1" dirty="0">
                <a:solidFill>
                  <a:prstClr val="white"/>
                </a:solidFill>
                <a:latin typeface="Calibri"/>
              </a:rPr>
              <a:t>7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hard assignments</a:t>
            </a:r>
          </a:p>
        </p:txBody>
      </p:sp>
    </p:spTree>
    <p:extLst>
      <p:ext uri="{BB962C8B-B14F-4D97-AF65-F5344CB8AC3E}">
        <p14:creationId xmlns:p14="http://schemas.microsoft.com/office/powerpoint/2010/main" val="14144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830642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6949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b="1" dirty="0">
                <a:solidFill>
                  <a:prstClr val="white"/>
                </a:solidFill>
                <a:latin typeface="Calibri"/>
              </a:rPr>
              <a:t>14,000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person hours programming</a:t>
            </a:r>
          </a:p>
        </p:txBody>
      </p:sp>
    </p:spTree>
    <p:extLst>
      <p:ext uri="{BB962C8B-B14F-4D97-AF65-F5344CB8AC3E}">
        <p14:creationId xmlns:p14="http://schemas.microsoft.com/office/powerpoint/2010/main" val="3631314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b="1" dirty="0">
                <a:solidFill>
                  <a:prstClr val="white"/>
                </a:solidFill>
                <a:latin typeface="Calibri"/>
              </a:rPr>
              <a:t>350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pieces of fruit</a:t>
            </a:r>
          </a:p>
        </p:txBody>
      </p:sp>
    </p:spTree>
    <p:extLst>
      <p:ext uri="{BB962C8B-B14F-4D97-AF65-F5344CB8AC3E}">
        <p14:creationId xmlns:p14="http://schemas.microsoft.com/office/powerpoint/2010/main" val="1867191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b="1" dirty="0">
                <a:solidFill>
                  <a:prstClr val="white"/>
                </a:solidFill>
                <a:latin typeface="Calibri"/>
              </a:rPr>
              <a:t>1</a:t>
            </a:r>
            <a:r>
              <a:rPr lang="en-US" sz="3600" dirty="0">
                <a:solidFill>
                  <a:prstClr val="white"/>
                </a:solidFill>
                <a:latin typeface="Calibri"/>
              </a:rPr>
              <a:t> class </a:t>
            </a:r>
            <a:r>
              <a:rPr lang="en-US" sz="3600" dirty="0">
                <a:solidFill>
                  <a:prstClr val="white"/>
                </a:solidFill>
                <a:latin typeface="Calibri"/>
                <a:sym typeface="Wingdings" pitchFamily="2" charset="2"/>
              </a:rPr>
              <a:t></a:t>
            </a:r>
            <a:endParaRPr lang="en-US" sz="36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4423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prstClr val="white"/>
                </a:solidFill>
                <a:latin typeface="Calibri"/>
              </a:rPr>
              <a:t>You have my respect.</a:t>
            </a:r>
          </a:p>
        </p:txBody>
      </p:sp>
    </p:spTree>
    <p:extLst>
      <p:ext uri="{BB962C8B-B14F-4D97-AF65-F5344CB8AC3E}">
        <p14:creationId xmlns:p14="http://schemas.microsoft.com/office/powerpoint/2010/main" val="1956241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prstClr val="white"/>
                </a:solidFill>
                <a:latin typeface="Calibri"/>
              </a:rPr>
              <a:t>Why Study CS?</a:t>
            </a:r>
          </a:p>
        </p:txBody>
      </p:sp>
    </p:spTree>
    <p:extLst>
      <p:ext uri="{BB962C8B-B14F-4D97-AF65-F5344CB8AC3E}">
        <p14:creationId xmlns:p14="http://schemas.microsoft.com/office/powerpoint/2010/main" val="3182711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EDC92E-F3A3-EB41-9A25-5F21522987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0" y="412750"/>
            <a:ext cx="9736027" cy="644525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1" y="-24152"/>
            <a:ext cx="12192001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Joy of Building</a:t>
            </a:r>
          </a:p>
        </p:txBody>
      </p:sp>
    </p:spTree>
    <p:extLst>
      <p:ext uri="{BB962C8B-B14F-4D97-AF65-F5344CB8AC3E}">
        <p14:creationId xmlns:p14="http://schemas.microsoft.com/office/powerpoint/2010/main" val="149432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5822B-5D0E-0540-AD8B-03339E8169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Interdisciplinary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21" y="947651"/>
            <a:ext cx="544068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B1C60E-EC8D-8C48-A161-866D9E3872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2364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4149012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707CB-5233-7C40-BB20-14113093A5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/>
          <a:stretch/>
        </p:blipFill>
        <p:spPr bwMode="auto">
          <a:xfrm>
            <a:off x="0" y="15240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Now is the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32A13-EAF1-EA4B-8AB3-79F169B77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98" y="4374078"/>
            <a:ext cx="4674260" cy="2373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85826A-2A01-6D4B-A5A9-862960D2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09" y="718128"/>
            <a:ext cx="2540000" cy="25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2FCE4F-4453-B348-A8DC-50D3D87546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3609" y="732311"/>
            <a:ext cx="2656115" cy="1915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D5FCC-6F5D-504B-90E3-FB57DCC24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286" y="730828"/>
            <a:ext cx="3314700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20F976-B8C9-124B-B9E9-1B510D20F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1555"/>
            <a:ext cx="2206336" cy="2206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6A9985-997B-A64A-93F7-4AB29782B7F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7818" y="4209472"/>
            <a:ext cx="2777838" cy="25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14A7BD-F482-624A-B17E-74C46F00ECC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964" y="4266973"/>
            <a:ext cx="2092036" cy="245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2782AF-97D2-F841-B589-A5954A1F2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1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Everyone is Welcome</a:t>
            </a:r>
          </a:p>
        </p:txBody>
      </p:sp>
    </p:spTree>
    <p:extLst>
      <p:ext uri="{BB962C8B-B14F-4D97-AF65-F5344CB8AC3E}">
        <p14:creationId xmlns:p14="http://schemas.microsoft.com/office/powerpoint/2010/main" val="81712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389278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0530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D667AF-48C5-4E41-9499-C580F45D1A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16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4"/>
            <a:ext cx="9677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5000" dirty="0">
                <a:solidFill>
                  <a:prstClr val="white"/>
                </a:solidFill>
                <a:latin typeface="Calibri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704464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55AA00-4255-ED40-8A4D-33E438C5DDFA}"/>
              </a:ext>
            </a:extLst>
          </p:cNvPr>
          <p:cNvSpPr/>
          <p:nvPr/>
        </p:nvSpPr>
        <p:spPr>
          <a:xfrm>
            <a:off x="803562" y="667986"/>
            <a:ext cx="814647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displayQuery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(String query) {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ArrayList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results =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getSearchResults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(query);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index = 0;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row = 0;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GAP;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GAP;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while(row &lt; 3) {   	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results.get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(index);  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	double ratio =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img.getWidth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() /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img.getHeight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();  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	double width = ROW_HEIGHT * ratio;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		if(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+ width &lt;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getWidth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()) {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add(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+= width + GAP;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			index++;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} else {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row++;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GAP;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+= ROW_HEIGHT + GAP;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}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}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2818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192831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59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291565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ImageShop</a:t>
                      </a:r>
                      <a:r>
                        <a:rPr lang="en-US" sz="2400" dirty="0"/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Hangman words, entries in </a:t>
                      </a:r>
                      <a:r>
                        <a:rPr lang="en-US" sz="2400" dirty="0" err="1"/>
                        <a:t>namesurfer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NSDatabase</a:t>
                      </a:r>
                      <a:r>
                        <a:rPr lang="en-US" sz="2400" dirty="0"/>
                        <a:t>,</a:t>
                      </a:r>
                    </a:p>
                    <a:p>
                      <a:pPr algn="ctr"/>
                      <a:r>
                        <a:rPr lang="en-US" sz="2400" dirty="0" err="1"/>
                        <a:t>SteamTunnel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9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2822</Words>
  <Application>Microsoft Macintosh PowerPoint</Application>
  <PresentationFormat>Widescreen</PresentationFormat>
  <Paragraphs>818</Paragraphs>
  <Slides>71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7" baseType="lpstr">
      <vt:lpstr>Arial</vt:lpstr>
      <vt:lpstr>Calibri</vt:lpstr>
      <vt:lpstr>Calibri Light</vt:lpstr>
      <vt:lpstr>Century Gothic</vt:lpstr>
      <vt:lpstr>Consolas</vt:lpstr>
      <vt:lpstr>Courier</vt:lpstr>
      <vt:lpstr>Courier New</vt:lpstr>
      <vt:lpstr>Harrington</vt:lpstr>
      <vt:lpstr>Mangal</vt:lpstr>
      <vt:lpstr>Menlo</vt:lpstr>
      <vt:lpstr>New York</vt:lpstr>
      <vt:lpstr>Times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Sometime later…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Primitives, Objects, and Heap/Stack</dc:title>
  <dc:creator>Chris James Piech</dc:creator>
  <cp:lastModifiedBy>Chris James Piech</cp:lastModifiedBy>
  <cp:revision>30</cp:revision>
  <cp:lastPrinted>2018-06-04T19:38:07Z</cp:lastPrinted>
  <dcterms:created xsi:type="dcterms:W3CDTF">2017-03-18T20:36:01Z</dcterms:created>
  <dcterms:modified xsi:type="dcterms:W3CDTF">2018-06-04T21:56:26Z</dcterms:modified>
</cp:coreProperties>
</file>